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9" r:id="rId2"/>
  </p:sldMasterIdLst>
  <p:notesMasterIdLst>
    <p:notesMasterId r:id="rId18"/>
  </p:notesMasterIdLst>
  <p:sldIdLst>
    <p:sldId id="324" r:id="rId3"/>
    <p:sldId id="325" r:id="rId4"/>
    <p:sldId id="313" r:id="rId5"/>
    <p:sldId id="301" r:id="rId6"/>
    <p:sldId id="314" r:id="rId7"/>
    <p:sldId id="315" r:id="rId8"/>
    <p:sldId id="316" r:id="rId9"/>
    <p:sldId id="328" r:id="rId10"/>
    <p:sldId id="317" r:id="rId11"/>
    <p:sldId id="326" r:id="rId12"/>
    <p:sldId id="320" r:id="rId13"/>
    <p:sldId id="327" r:id="rId14"/>
    <p:sldId id="273" r:id="rId15"/>
    <p:sldId id="318" r:id="rId16"/>
    <p:sldId id="31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A29F05D-098E-C689-BCAC-BC8EAC2447D1}" name="Shepter, Brian" initials="SB" userId="S::bshepter@howardcountymd.gov::493740eb-f054-4da1-b824-c7136e64aeeb" providerId="AD"/>
  <p188:author id="{2A82AD71-1225-3A31-8CFE-BAD971A6ECEA}" name="Werner, Hanni" initials="WH" userId="S::hwerner@howardcountymd.gov::5a8a4a63-6a6f-415c-bf89-c4ac320b79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03A"/>
    <a:srgbClr val="024860"/>
    <a:srgbClr val="38624D"/>
    <a:srgbClr val="1D5C40"/>
    <a:srgbClr val="90A2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71445" autoAdjust="0"/>
  </p:normalViewPr>
  <p:slideViewPr>
    <p:cSldViewPr snapToGrid="0" snapToObjects="1" showGuides="1">
      <p:cViewPr varScale="1">
        <p:scale>
          <a:sx n="59" d="100"/>
          <a:sy n="59" d="100"/>
        </p:scale>
        <p:origin x="1555" y="5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8/10/relationships/authors" Target="authors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DD418-8BA8-0E41-81AF-A657BC693BB1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EB8F6-5A90-7248-809F-8E7BC9B1B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EB8F6-5A90-7248-809F-8E7BC9B1B52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88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>
              <a:solidFill>
                <a:schemeClr val="tx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EB8F6-5A90-7248-809F-8E7BC9B1B52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79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>
              <a:solidFill>
                <a:schemeClr val="tx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EB8F6-5A90-7248-809F-8E7BC9B1B52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47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EB8F6-5A90-7248-809F-8E7BC9B1B52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01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>
              <a:solidFill>
                <a:schemeClr val="tx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EB8F6-5A90-7248-809F-8E7BC9B1B52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4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>
              <a:solidFill>
                <a:schemeClr val="tx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EB8F6-5A90-7248-809F-8E7BC9B1B52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58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>
              <a:solidFill>
                <a:schemeClr val="tx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EB8F6-5A90-7248-809F-8E7BC9B1B52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70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>
              <a:solidFill>
                <a:schemeClr val="tx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EB8F6-5A90-7248-809F-8E7BC9B1B52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72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>
              <a:solidFill>
                <a:schemeClr val="tx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EB8F6-5A90-7248-809F-8E7BC9B1B52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58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>
              <a:solidFill>
                <a:schemeClr val="tx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EB8F6-5A90-7248-809F-8E7BC9B1B52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26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>
              <a:solidFill>
                <a:schemeClr val="tx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EB8F6-5A90-7248-809F-8E7BC9B1B52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22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>
              <a:solidFill>
                <a:schemeClr val="tx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EB8F6-5A90-7248-809F-8E7BC9B1B52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29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>
              <a:solidFill>
                <a:schemeClr val="tx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EB8F6-5A90-7248-809F-8E7BC9B1B52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60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E7CA-D157-ED44-9CC6-795682E199D8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4EB6-C478-0642-8AC9-29505A83A4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E7CA-D157-ED44-9CC6-795682E199D8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4EB6-C478-0642-8AC9-29505A83A4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E7CA-D157-ED44-9CC6-795682E199D8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4EB6-C478-0642-8AC9-29505A83A4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E3822-C07F-4FCA-8E3E-B0BF9D918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ACADB2-0E5F-41EA-B294-DC553D95BB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50647-EA5E-4A29-9761-57AF9CED5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E7CA-D157-ED44-9CC6-795682E199D8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704E8-410D-4423-B1B2-4F311B7FD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650EE-9A62-4417-ACB3-CDDAC34FC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4EB6-C478-0642-8AC9-29505A83A4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56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880C7-2F6E-48DD-A30B-80434129F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91710-E1B0-4453-8936-9D2BFDD8F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EE58D-4913-438A-89F0-CE3908974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E7CA-D157-ED44-9CC6-795682E199D8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962BD-5296-44AD-8A9F-E323A339E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3E15E-D41C-42C5-8D7A-7596BB585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4EB6-C478-0642-8AC9-29505A83A4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59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0ABFF-F609-49F1-BFDD-B0F993ADE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380E09-B1C6-4003-8C7A-4D803468A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93FD2-3440-4530-91F9-0B06B0FB1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E7CA-D157-ED44-9CC6-795682E199D8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243FD-82B5-4C5A-A0FC-08BCE3F0D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C13F5-35E2-4580-B0B6-82B6F24CE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4EB6-C478-0642-8AC9-29505A83A4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16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8EA0F-4A16-4466-84BA-A190FAF02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00C18-0E3B-451C-B95D-643C608A01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200779-3BEA-474C-9FB5-4CEEF1CE4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8AF271-BB84-4390-8900-3E7E6BCE9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E7CA-D157-ED44-9CC6-795682E199D8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831905-6401-46CF-B0BE-00C9733FC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B85D9B-DE69-45F1-B981-61FC82416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4EB6-C478-0642-8AC9-29505A83A4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56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423AB-D935-4D8D-B9AB-41A6FDD85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16CE2-B41C-4DA6-872D-9464B2588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F541CC-CE4E-408C-B00C-85E040859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BB0A4D-7197-4352-B313-BC5D32A11F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2DA3B4-B233-4B67-B783-BE8E799F7B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74A872-E329-41AD-A357-E568226F2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E7CA-D157-ED44-9CC6-795682E199D8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AD5370-12AA-4B1D-A748-D058FCD2C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DFE4D5-B3E5-42A9-8AE3-A785532C6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4EB6-C478-0642-8AC9-29505A83A4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41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31AD4-E2D3-41C2-93E3-EC8F9C22B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0EB30D-1B0F-4CF4-B08F-9505D04D6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E7CA-D157-ED44-9CC6-795682E199D8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EB4466-956F-42DF-A256-F959F47FE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AC04F7-95AA-406C-9582-FD14B23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4EB6-C478-0642-8AC9-29505A83A4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6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15DE72-4F72-4E75-9B9A-69CFA5499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E7CA-D157-ED44-9CC6-795682E199D8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999B42-9924-4ADD-B2BE-18E9EE803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55954-8DE8-4700-A09E-15CAB6D94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4EB6-C478-0642-8AC9-29505A83A4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33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E7CA-D157-ED44-9CC6-795682E199D8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4EB6-C478-0642-8AC9-29505A83A4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B1480-E29F-46AA-A2FC-73A4CF719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C7B13-3DC7-40E9-8A8D-B9F4D69ED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88E844-6294-4304-BAD6-88ECD98CF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28F1E9-8F93-4E93-B5DF-69F420A95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E7CA-D157-ED44-9CC6-795682E199D8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DF0781-0A61-49AE-8C03-CD7295AB1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E1455F-AC70-4585-8B7E-74FD1958D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4EB6-C478-0642-8AC9-29505A83A4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492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37078-26A5-4360-929A-DFF29C0B7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ECA5F5-4BB6-4B4D-8B33-95FF46673F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477BF-0A4F-4699-883B-86FA0E543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EF3750-F874-4D04-9224-D1C525E07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E7CA-D157-ED44-9CC6-795682E199D8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C700DE-BE21-4040-90B7-9A1AF008A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84B58-4D3D-458E-9A40-B372AF060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4EB6-C478-0642-8AC9-29505A83A4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77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70144-320D-49E5-903B-62EE59048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E52E99-2802-4F76-92C2-252F38267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984CD-E365-45A0-86D4-1C632D231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E7CA-D157-ED44-9CC6-795682E199D8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8CA54-2B70-45C3-8A5F-766256B70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131F0-3278-4684-85C2-DFE1EA38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4EB6-C478-0642-8AC9-29505A83A4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45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A0DF9C-9A9C-4BE1-A041-5214DB8845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FBFD8D-1E59-4895-ABF8-CD6DDF1BB8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8A107-F979-43E5-BD0D-ED38BD58D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E7CA-D157-ED44-9CC6-795682E199D8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BB206-157D-4FA3-BD39-FE430C219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0102F-F479-4646-AD98-A68DE0C56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4EB6-C478-0642-8AC9-29505A83A4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146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9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E7CA-D157-ED44-9CC6-795682E199D8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4EB6-C478-0642-8AC9-29505A83A4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E7CA-D157-ED44-9CC6-795682E199D8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4EB6-C478-0642-8AC9-29505A83A4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E7CA-D157-ED44-9CC6-795682E199D8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4EB6-C478-0642-8AC9-29505A83A4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E7CA-D157-ED44-9CC6-795682E199D8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4EB6-C478-0642-8AC9-29505A83A4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E7CA-D157-ED44-9CC6-795682E199D8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4EB6-C478-0642-8AC9-29505A83A4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E7CA-D157-ED44-9CC6-795682E199D8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4EB6-C478-0642-8AC9-29505A83A4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E7CA-D157-ED44-9CC6-795682E199D8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4EB6-C478-0642-8AC9-29505A83A4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E7CA-D157-ED44-9CC6-795682E199D8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34EB6-C478-0642-8AC9-29505A83A4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FECEF9-EB5A-4950-90C2-CE0F4DBFB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F901F-5D0A-4B9A-84BA-D6231FC8F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47572-D199-4AF1-8273-6E128AFB5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E7CA-D157-ED44-9CC6-795682E199D8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F395F-B21A-4CED-B40A-AF1CD8124A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06AAF-7589-4DBE-B683-1C9E04896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34EB6-C478-0642-8AC9-29505A83A4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0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5" Type="http://schemas.openxmlformats.org/officeDocument/2006/relationships/hyperlink" Target="mailto:pconrad@howardcountymd.gov" TargetMode="External"/><Relationship Id="rId4" Type="http://schemas.openxmlformats.org/officeDocument/2006/relationships/hyperlink" Target="mailto:jwilkerson@howardcountymd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ward-md-us.avolvecloud.com/ProjectDox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DFE56F2-9747-4E3B-AE2B-E024B8170164}"/>
              </a:ext>
            </a:extLst>
          </p:cNvPr>
          <p:cNvSpPr/>
          <p:nvPr/>
        </p:nvSpPr>
        <p:spPr>
          <a:xfrm>
            <a:off x="0" y="10059"/>
            <a:ext cx="12192000" cy="6884889"/>
          </a:xfrm>
          <a:prstGeom prst="rect">
            <a:avLst/>
          </a:prstGeom>
          <a:solidFill>
            <a:srgbClr val="0248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224E24C5-D7A8-4BFA-ABBE-7BB3BE03D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1589" y="5377218"/>
            <a:ext cx="3730411" cy="13357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09E613-E650-480C-B987-FEB0AEB704FB}"/>
              </a:ext>
            </a:extLst>
          </p:cNvPr>
          <p:cNvSpPr txBox="1"/>
          <p:nvPr/>
        </p:nvSpPr>
        <p:spPr>
          <a:xfrm>
            <a:off x="1213383" y="1698178"/>
            <a:ext cx="97172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0" i="0" u="none" strike="noStrike" dirty="0">
                <a:solidFill>
                  <a:srgbClr val="FFFFFF"/>
                </a:solidFill>
                <a:effectLst/>
                <a:latin typeface="Montserrat ExtraBold" panose="00000900000000000000" pitchFamily="2" charset="0"/>
              </a:rPr>
              <a:t>Submitting a Zoning Application in </a:t>
            </a:r>
            <a:r>
              <a:rPr lang="en-US" sz="5400" b="0" i="0" u="none" strike="noStrike" dirty="0" err="1">
                <a:solidFill>
                  <a:srgbClr val="FFFFFF"/>
                </a:solidFill>
                <a:effectLst/>
                <a:latin typeface="Montserrat ExtraBold" panose="00000900000000000000" pitchFamily="2" charset="0"/>
              </a:rPr>
              <a:t>ProjectDox</a:t>
            </a:r>
            <a:endParaRPr lang="en-US" sz="5400" dirty="0">
              <a:latin typeface="Montserrat ExtraBold" panose="000009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DF8373-E262-4490-AA92-AF6440364CE9}"/>
              </a:ext>
            </a:extLst>
          </p:cNvPr>
          <p:cNvSpPr txBox="1"/>
          <p:nvPr/>
        </p:nvSpPr>
        <p:spPr>
          <a:xfrm>
            <a:off x="1261411" y="3466609"/>
            <a:ext cx="7410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ACD03A"/>
                </a:solidFill>
                <a:latin typeface="Nunito Sans SemiBold" panose="00000700000000000000" pitchFamily="2" charset="0"/>
              </a:rPr>
              <a:t>User Guide </a:t>
            </a:r>
            <a:endParaRPr lang="en-US" sz="4800" dirty="0">
              <a:solidFill>
                <a:srgbClr val="ACD03A"/>
              </a:solidFill>
              <a:latin typeface="Nunito Sans SemiBold" panose="00000700000000000000" pitchFamily="2" charset="0"/>
            </a:endParaRPr>
          </a:p>
        </p:txBody>
      </p:sp>
      <p:pic>
        <p:nvPicPr>
          <p:cNvPr id="16" name="Picture 15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D2A677AA-F460-43CB-82E7-6E04A3FBC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4576" y="4361222"/>
            <a:ext cx="9536013" cy="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60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5ABBF5-F942-4A68-AF01-01A78F1A3D0F}"/>
              </a:ext>
            </a:extLst>
          </p:cNvPr>
          <p:cNvSpPr/>
          <p:nvPr/>
        </p:nvSpPr>
        <p:spPr>
          <a:xfrm>
            <a:off x="0" y="0"/>
            <a:ext cx="12192000" cy="1501254"/>
          </a:xfrm>
          <a:prstGeom prst="rect">
            <a:avLst/>
          </a:prstGeom>
          <a:solidFill>
            <a:srgbClr val="0248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99C29D-5CE6-41CE-8240-13EA1E123C63}"/>
              </a:ext>
            </a:extLst>
          </p:cNvPr>
          <p:cNvSpPr txBox="1"/>
          <p:nvPr/>
        </p:nvSpPr>
        <p:spPr>
          <a:xfrm>
            <a:off x="341718" y="427988"/>
            <a:ext cx="10740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ACD03A"/>
                </a:solidFill>
                <a:latin typeface="Montserrat ExtraBold" panose="00000900000000000000" pitchFamily="2" charset="0"/>
              </a:rPr>
              <a:t>Petitioner’s Information</a:t>
            </a:r>
          </a:p>
        </p:txBody>
      </p:sp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633A0CF7-1DDE-4B60-A9E9-B13600BB2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3375" y="5952564"/>
            <a:ext cx="2037680" cy="729635"/>
          </a:xfrm>
          <a:prstGeom prst="rect">
            <a:avLst/>
          </a:prstGeom>
        </p:spPr>
      </p:pic>
      <p:pic>
        <p:nvPicPr>
          <p:cNvPr id="5" name="Picture 4" descr="Graphical user interface, application, email&#10;&#10;Description automatically generated">
            <a:extLst>
              <a:ext uri="{FF2B5EF4-FFF2-40B4-BE49-F238E27FC236}">
                <a16:creationId xmlns:a16="http://schemas.microsoft.com/office/drawing/2014/main" id="{8ED28CBB-A5FA-A4F0-C180-E84E8B3CEC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32"/>
          <a:stretch/>
        </p:blipFill>
        <p:spPr>
          <a:xfrm>
            <a:off x="3744560" y="1639968"/>
            <a:ext cx="6477904" cy="49388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14DC9A-5291-8557-AF20-750EE643A22A}"/>
              </a:ext>
            </a:extLst>
          </p:cNvPr>
          <p:cNvSpPr txBox="1"/>
          <p:nvPr/>
        </p:nvSpPr>
        <p:spPr>
          <a:xfrm>
            <a:off x="341718" y="1801711"/>
            <a:ext cx="347724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24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 4. </a:t>
            </a:r>
            <a:br>
              <a:rPr lang="en-US" dirty="0">
                <a:solidFill>
                  <a:srgbClr val="024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solidFill>
                  <a:srgbClr val="024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 are the Property Owner and/or Petitioner, simply check the box at the top of the section to autofill the fields using the information in your user profile</a:t>
            </a:r>
          </a:p>
          <a:p>
            <a:endParaRPr lang="en-US" dirty="0">
              <a:solidFill>
                <a:srgbClr val="0248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solidFill>
                  <a:srgbClr val="024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 the required Petitioner information for the Zoning Petition</a:t>
            </a:r>
          </a:p>
          <a:p>
            <a:endParaRPr lang="en-US" dirty="0">
              <a:solidFill>
                <a:srgbClr val="0248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solidFill>
                  <a:srgbClr val="024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Select the appropriate relationship in the Subject Property in the dropdown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9EB0A78-BCDD-8CD3-07B2-01965313E8D8}"/>
              </a:ext>
            </a:extLst>
          </p:cNvPr>
          <p:cNvCxnSpPr>
            <a:cxnSpLocks/>
          </p:cNvCxnSpPr>
          <p:nvPr/>
        </p:nvCxnSpPr>
        <p:spPr>
          <a:xfrm flipV="1">
            <a:off x="3609474" y="2249905"/>
            <a:ext cx="637673" cy="7218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54036C0-F22F-BE8F-9EAA-817F13CE4ECE}"/>
              </a:ext>
            </a:extLst>
          </p:cNvPr>
          <p:cNvCxnSpPr>
            <a:cxnSpLocks/>
          </p:cNvCxnSpPr>
          <p:nvPr/>
        </p:nvCxnSpPr>
        <p:spPr>
          <a:xfrm flipV="1">
            <a:off x="3609474" y="4343400"/>
            <a:ext cx="1383631" cy="1454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DD64C30-E5B5-EC29-2B0B-FDF08C38D08C}"/>
              </a:ext>
            </a:extLst>
          </p:cNvPr>
          <p:cNvCxnSpPr>
            <a:cxnSpLocks/>
          </p:cNvCxnSpPr>
          <p:nvPr/>
        </p:nvCxnSpPr>
        <p:spPr>
          <a:xfrm>
            <a:off x="3431969" y="5675232"/>
            <a:ext cx="1246909" cy="5125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917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, table, email&#10;&#10;Description automatically generated">
            <a:extLst>
              <a:ext uri="{FF2B5EF4-FFF2-40B4-BE49-F238E27FC236}">
                <a16:creationId xmlns:a16="http://schemas.microsoft.com/office/drawing/2014/main" id="{7E4B69CC-4179-F33A-6376-C933D3E545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4143751" y="1642276"/>
            <a:ext cx="8048249" cy="52157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65ABBF5-F942-4A68-AF01-01A78F1A3D0F}"/>
              </a:ext>
            </a:extLst>
          </p:cNvPr>
          <p:cNvSpPr/>
          <p:nvPr/>
        </p:nvSpPr>
        <p:spPr>
          <a:xfrm>
            <a:off x="0" y="0"/>
            <a:ext cx="12192000" cy="1501254"/>
          </a:xfrm>
          <a:prstGeom prst="rect">
            <a:avLst/>
          </a:prstGeom>
          <a:solidFill>
            <a:srgbClr val="0248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99C29D-5CE6-41CE-8240-13EA1E123C63}"/>
              </a:ext>
            </a:extLst>
          </p:cNvPr>
          <p:cNvSpPr txBox="1"/>
          <p:nvPr/>
        </p:nvSpPr>
        <p:spPr>
          <a:xfrm>
            <a:off x="341718" y="427461"/>
            <a:ext cx="10740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ACD03A"/>
                </a:solidFill>
                <a:latin typeface="Montserrat ExtraBold" panose="00000900000000000000" pitchFamily="2" charset="0"/>
              </a:rPr>
              <a:t>Property Information</a:t>
            </a:r>
          </a:p>
        </p:txBody>
      </p:sp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633A0CF7-1DDE-4B60-A9E9-B13600BB25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3084" y="5997388"/>
            <a:ext cx="1907971" cy="6831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752F8D-5D6F-D10B-6E28-CB1928BF1599}"/>
              </a:ext>
            </a:extLst>
          </p:cNvPr>
          <p:cNvSpPr txBox="1"/>
          <p:nvPr/>
        </p:nvSpPr>
        <p:spPr>
          <a:xfrm>
            <a:off x="310457" y="2304069"/>
            <a:ext cx="40061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24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 5.</a:t>
            </a:r>
          </a:p>
          <a:p>
            <a:r>
              <a:rPr lang="en-US" dirty="0">
                <a:solidFill>
                  <a:srgbClr val="024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the Howard County Interactive Map to determine Tax Map, Grid and Parcel/Lot Number</a:t>
            </a:r>
          </a:p>
          <a:p>
            <a:endParaRPr lang="en-US" dirty="0">
              <a:solidFill>
                <a:srgbClr val="0248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solidFill>
                  <a:srgbClr val="024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SDAT link provides property ownership information</a:t>
            </a:r>
          </a:p>
          <a:p>
            <a:endParaRPr lang="en-US" dirty="0">
              <a:solidFill>
                <a:srgbClr val="0248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solidFill>
                <a:srgbClr val="0248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solidFill>
                  <a:srgbClr val="024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 sure to complete all fields marked with a </a:t>
            </a:r>
            <a:r>
              <a:rPr lang="en-US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 asterisk * </a:t>
            </a:r>
            <a:r>
              <a:rPr lang="en-US" dirty="0">
                <a:solidFill>
                  <a:srgbClr val="024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those are required fields</a:t>
            </a:r>
          </a:p>
          <a:p>
            <a:endParaRPr lang="en-US" b="1" dirty="0">
              <a:solidFill>
                <a:srgbClr val="0248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b="1" dirty="0">
              <a:solidFill>
                <a:srgbClr val="0248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E2E33B2-E9DF-8740-64A1-A15DBE46781B}"/>
              </a:ext>
            </a:extLst>
          </p:cNvPr>
          <p:cNvCxnSpPr>
            <a:cxnSpLocks/>
          </p:cNvCxnSpPr>
          <p:nvPr/>
        </p:nvCxnSpPr>
        <p:spPr>
          <a:xfrm flipV="1">
            <a:off x="3847605" y="2410691"/>
            <a:ext cx="1009403" cy="11400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716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5ABBF5-F942-4A68-AF01-01A78F1A3D0F}"/>
              </a:ext>
            </a:extLst>
          </p:cNvPr>
          <p:cNvSpPr/>
          <p:nvPr/>
        </p:nvSpPr>
        <p:spPr>
          <a:xfrm>
            <a:off x="0" y="0"/>
            <a:ext cx="12192000" cy="1501254"/>
          </a:xfrm>
          <a:prstGeom prst="rect">
            <a:avLst/>
          </a:prstGeom>
          <a:solidFill>
            <a:srgbClr val="0248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99C29D-5CE6-41CE-8240-13EA1E123C63}"/>
              </a:ext>
            </a:extLst>
          </p:cNvPr>
          <p:cNvSpPr txBox="1"/>
          <p:nvPr/>
        </p:nvSpPr>
        <p:spPr>
          <a:xfrm>
            <a:off x="341718" y="427461"/>
            <a:ext cx="10740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ACD03A"/>
                </a:solidFill>
                <a:latin typeface="Montserrat ExtraBold" panose="00000900000000000000" pitchFamily="2" charset="0"/>
              </a:rPr>
              <a:t>Site Plan Requirements</a:t>
            </a:r>
          </a:p>
        </p:txBody>
      </p:sp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7D6153A-4D21-F7A3-1CE3-02B4A3E14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576" y="2961034"/>
            <a:ext cx="8098346" cy="1477328"/>
          </a:xfrm>
          <a:prstGeom prst="rect">
            <a:avLst/>
          </a:prstGeom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633A0CF7-1DDE-4B60-A9E9-B13600BB25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3084" y="5997388"/>
            <a:ext cx="1907971" cy="6831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752F8D-5D6F-D10B-6E28-CB1928BF1599}"/>
              </a:ext>
            </a:extLst>
          </p:cNvPr>
          <p:cNvSpPr txBox="1"/>
          <p:nvPr/>
        </p:nvSpPr>
        <p:spPr>
          <a:xfrm>
            <a:off x="310457" y="2304069"/>
            <a:ext cx="40061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24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 6.</a:t>
            </a:r>
          </a:p>
          <a:p>
            <a:r>
              <a:rPr lang="en-US" dirty="0">
                <a:solidFill>
                  <a:srgbClr val="024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Review and acknowledge the Site Plan requirements</a:t>
            </a:r>
          </a:p>
          <a:p>
            <a:endParaRPr lang="en-US" dirty="0">
              <a:solidFill>
                <a:srgbClr val="0248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solidFill>
                <a:srgbClr val="0248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solidFill>
                  <a:srgbClr val="024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*The site plan will get uploaded during the 2</a:t>
            </a:r>
            <a:r>
              <a:rPr lang="en-US" baseline="30000" dirty="0">
                <a:solidFill>
                  <a:srgbClr val="024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nd</a:t>
            </a:r>
            <a:r>
              <a:rPr lang="en-US" dirty="0">
                <a:solidFill>
                  <a:srgbClr val="024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step of the submission process. An email providing instructions for file  uploads will follow the initial submission</a:t>
            </a:r>
          </a:p>
          <a:p>
            <a:endParaRPr lang="en-US" b="1" dirty="0">
              <a:solidFill>
                <a:srgbClr val="0248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b="1" dirty="0">
              <a:solidFill>
                <a:srgbClr val="0248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E2E33B2-E9DF-8740-64A1-A15DBE46781B}"/>
              </a:ext>
            </a:extLst>
          </p:cNvPr>
          <p:cNvCxnSpPr>
            <a:cxnSpLocks/>
          </p:cNvCxnSpPr>
          <p:nvPr/>
        </p:nvCxnSpPr>
        <p:spPr>
          <a:xfrm>
            <a:off x="2683042" y="3128211"/>
            <a:ext cx="1244534" cy="6376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512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5ABBF5-F942-4A68-AF01-01A78F1A3D0F}"/>
              </a:ext>
            </a:extLst>
          </p:cNvPr>
          <p:cNvSpPr/>
          <p:nvPr/>
        </p:nvSpPr>
        <p:spPr>
          <a:xfrm>
            <a:off x="0" y="0"/>
            <a:ext cx="12192000" cy="1501254"/>
          </a:xfrm>
          <a:prstGeom prst="rect">
            <a:avLst/>
          </a:prstGeom>
          <a:solidFill>
            <a:srgbClr val="0248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99C29D-5CE6-41CE-8240-13EA1E123C63}"/>
              </a:ext>
            </a:extLst>
          </p:cNvPr>
          <p:cNvSpPr txBox="1"/>
          <p:nvPr/>
        </p:nvSpPr>
        <p:spPr>
          <a:xfrm>
            <a:off x="341718" y="447861"/>
            <a:ext cx="10740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>
                <a:solidFill>
                  <a:srgbClr val="ACD03A"/>
                </a:solidFill>
                <a:effectLst/>
                <a:latin typeface="Montserrat ExtraBold" panose="00000900000000000000" pitchFamily="2" charset="0"/>
              </a:rPr>
              <a:t>Save or Submit the Application</a:t>
            </a:r>
            <a:endParaRPr lang="en-US" sz="3600" dirty="0">
              <a:solidFill>
                <a:srgbClr val="ACD03A"/>
              </a:solidFill>
              <a:latin typeface="Montserrat ExtraBold" panose="00000900000000000000" pitchFamily="2" charset="0"/>
            </a:endParaRPr>
          </a:p>
        </p:txBody>
      </p:sp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633A0CF7-1DDE-4B60-A9E9-B13600BB2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8195" y="6087034"/>
            <a:ext cx="1657610" cy="5935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3406F4-CE0D-AA5D-3718-B1824979A0C2}"/>
              </a:ext>
            </a:extLst>
          </p:cNvPr>
          <p:cNvSpPr txBox="1"/>
          <p:nvPr/>
        </p:nvSpPr>
        <p:spPr>
          <a:xfrm>
            <a:off x="341718" y="1783587"/>
            <a:ext cx="256284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24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 7. </a:t>
            </a:r>
            <a:br>
              <a:rPr lang="en-US" dirty="0">
                <a:solidFill>
                  <a:srgbClr val="024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solidFill>
                  <a:srgbClr val="024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Review and acknowledge the Next Steps process. A follow up emailing containing upload instructions will follow the initial submission</a:t>
            </a:r>
          </a:p>
          <a:p>
            <a:endParaRPr lang="en-US" dirty="0">
              <a:solidFill>
                <a:srgbClr val="0248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b="1" dirty="0">
                <a:solidFill>
                  <a:srgbClr val="024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 8. </a:t>
            </a:r>
          </a:p>
          <a:p>
            <a:r>
              <a:rPr lang="en-US" dirty="0">
                <a:solidFill>
                  <a:srgbClr val="024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Acknowledge and submit the request when the form is complete or save for later if more information is still needed</a:t>
            </a:r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1034D74-4021-5FE8-106B-BDB94BB340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4565" y="1873741"/>
            <a:ext cx="9287435" cy="4344006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7C509B3-2EE8-CACC-F7B0-A4D4618279E6}"/>
              </a:ext>
            </a:extLst>
          </p:cNvPr>
          <p:cNvCxnSpPr>
            <a:cxnSpLocks/>
          </p:cNvCxnSpPr>
          <p:nvPr/>
        </p:nvCxnSpPr>
        <p:spPr>
          <a:xfrm>
            <a:off x="2562726" y="5676405"/>
            <a:ext cx="5823285" cy="2030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18D1061-8718-AE1C-F11D-37D3296A60E5}"/>
              </a:ext>
            </a:extLst>
          </p:cNvPr>
          <p:cNvCxnSpPr>
            <a:cxnSpLocks/>
          </p:cNvCxnSpPr>
          <p:nvPr/>
        </p:nvCxnSpPr>
        <p:spPr>
          <a:xfrm>
            <a:off x="2562726" y="2911642"/>
            <a:ext cx="1708485" cy="228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09D0A82-4A5C-BD2E-7F18-7638B95FAC65}"/>
              </a:ext>
            </a:extLst>
          </p:cNvPr>
          <p:cNvCxnSpPr>
            <a:cxnSpLocks/>
          </p:cNvCxnSpPr>
          <p:nvPr/>
        </p:nvCxnSpPr>
        <p:spPr>
          <a:xfrm flipV="1">
            <a:off x="2562726" y="4880758"/>
            <a:ext cx="548609" cy="3681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459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45FA4D-D48D-AE2E-9537-9A1EBFDEFC62}"/>
              </a:ext>
            </a:extLst>
          </p:cNvPr>
          <p:cNvSpPr/>
          <p:nvPr/>
        </p:nvSpPr>
        <p:spPr>
          <a:xfrm>
            <a:off x="0" y="0"/>
            <a:ext cx="3648075" cy="6858000"/>
          </a:xfrm>
          <a:prstGeom prst="rect">
            <a:avLst/>
          </a:prstGeom>
          <a:solidFill>
            <a:srgbClr val="0248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000"/>
              </a:spcAft>
              <a:buClr>
                <a:srgbClr val="ACD03A"/>
              </a:buClr>
            </a:pPr>
            <a:endParaRPr lang="en-U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CAF211-BAD5-49CF-BAED-7CE11220DA58}"/>
              </a:ext>
            </a:extLst>
          </p:cNvPr>
          <p:cNvSpPr txBox="1"/>
          <p:nvPr/>
        </p:nvSpPr>
        <p:spPr>
          <a:xfrm>
            <a:off x="170330" y="321651"/>
            <a:ext cx="3477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ACD03A"/>
                </a:solidFill>
                <a:latin typeface="Montserrat ExtraBold" panose="00000900000000000000" pitchFamily="2" charset="0"/>
              </a:rPr>
              <a:t>Submission Confirmation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4A0C7A7-A08F-4230-9835-085656CEA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59" y="5785066"/>
            <a:ext cx="2302546" cy="8244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B46232-0FC0-0951-934F-34B2A3DD1B13}"/>
              </a:ext>
            </a:extLst>
          </p:cNvPr>
          <p:cNvSpPr txBox="1"/>
          <p:nvPr/>
        </p:nvSpPr>
        <p:spPr>
          <a:xfrm>
            <a:off x="213832" y="1759322"/>
            <a:ext cx="32204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screen means the submission was successful</a:t>
            </a:r>
          </a:p>
          <a:p>
            <a:endParaRPr 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will receive an email containing a PDF copy of your application and acknowledging receipt</a:t>
            </a:r>
          </a:p>
          <a:p>
            <a:endParaRPr 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*The print button will only print out this confirmation page</a:t>
            </a: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9BBF778-B521-F0CA-A5A3-3F5347F57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6050" y="509218"/>
            <a:ext cx="6462687" cy="491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70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5ABBF5-F942-4A68-AF01-01A78F1A3D0F}"/>
              </a:ext>
            </a:extLst>
          </p:cNvPr>
          <p:cNvSpPr/>
          <p:nvPr/>
        </p:nvSpPr>
        <p:spPr>
          <a:xfrm>
            <a:off x="0" y="0"/>
            <a:ext cx="12192000" cy="1501254"/>
          </a:xfrm>
          <a:prstGeom prst="rect">
            <a:avLst/>
          </a:prstGeom>
          <a:solidFill>
            <a:srgbClr val="0248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99C29D-5CE6-41CE-8240-13EA1E123C63}"/>
              </a:ext>
            </a:extLst>
          </p:cNvPr>
          <p:cNvSpPr txBox="1"/>
          <p:nvPr/>
        </p:nvSpPr>
        <p:spPr>
          <a:xfrm>
            <a:off x="425819" y="483907"/>
            <a:ext cx="10740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CD03A"/>
                </a:solidFill>
                <a:latin typeface="Montserrat ExtraBold" panose="00000900000000000000" pitchFamily="2" charset="0"/>
              </a:rPr>
              <a:t>Who to Contact for Assistance</a:t>
            </a:r>
          </a:p>
        </p:txBody>
      </p:sp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633A0CF7-1DDE-4B60-A9E9-B13600BB2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1672" y="5774878"/>
            <a:ext cx="2529383" cy="905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74BE1F-5048-1F6E-BB13-1D7A1052FF63}"/>
              </a:ext>
            </a:extLst>
          </p:cNvPr>
          <p:cNvSpPr txBox="1"/>
          <p:nvPr/>
        </p:nvSpPr>
        <p:spPr>
          <a:xfrm>
            <a:off x="107578" y="1928916"/>
            <a:ext cx="11752728" cy="2687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>
              <a:spcAft>
                <a:spcPts val="800"/>
              </a:spcAft>
              <a:buClr>
                <a:srgbClr val="ACD03A"/>
              </a:buClr>
            </a:pPr>
            <a:r>
              <a:rPr lang="en-US" sz="2800" b="1" dirty="0">
                <a:solidFill>
                  <a:srgbClr val="024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Whom do I contact if I experience technical issues?</a:t>
            </a:r>
          </a:p>
          <a:p>
            <a:pPr marL="342900" lvl="1">
              <a:spcAft>
                <a:spcPts val="800"/>
              </a:spcAft>
              <a:buClr>
                <a:srgbClr val="ACD03A"/>
              </a:buClr>
            </a:pPr>
            <a:r>
              <a:rPr lang="en-US" sz="2000" dirty="0">
                <a:solidFill>
                  <a:srgbClr val="024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James Wilkerson – </a:t>
            </a:r>
            <a:r>
              <a:rPr lang="en-US" sz="2000" dirty="0">
                <a:solidFill>
                  <a:srgbClr val="024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jwilkerson@howardcountymd.gov</a:t>
            </a:r>
            <a:r>
              <a:rPr lang="en-US" sz="2000" dirty="0">
                <a:solidFill>
                  <a:srgbClr val="024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or 410-313-4362</a:t>
            </a:r>
          </a:p>
          <a:p>
            <a:pPr marL="342900" lvl="1">
              <a:spcAft>
                <a:spcPts val="800"/>
              </a:spcAft>
              <a:buClr>
                <a:srgbClr val="ACD03A"/>
              </a:buClr>
            </a:pPr>
            <a:endParaRPr lang="en-US" b="1" dirty="0">
              <a:solidFill>
                <a:srgbClr val="0248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1">
              <a:spcAft>
                <a:spcPts val="800"/>
              </a:spcAft>
              <a:buClr>
                <a:srgbClr val="ACD03A"/>
              </a:buClr>
            </a:pPr>
            <a:r>
              <a:rPr lang="en-US" sz="2800" b="1" dirty="0">
                <a:solidFill>
                  <a:srgbClr val="024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Whom do I contact regarding questions about the plan types and submission requirements?</a:t>
            </a:r>
          </a:p>
          <a:p>
            <a:pPr marL="342900" lvl="1">
              <a:spcAft>
                <a:spcPts val="800"/>
              </a:spcAft>
              <a:buClr>
                <a:srgbClr val="ACD03A"/>
              </a:buClr>
            </a:pPr>
            <a:r>
              <a:rPr lang="en-US" sz="2000">
                <a:solidFill>
                  <a:srgbClr val="024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Justin Tyler – </a:t>
            </a:r>
            <a:r>
              <a:rPr lang="en-US" sz="2000">
                <a:solidFill>
                  <a:srgbClr val="024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jtyler@</a:t>
            </a:r>
            <a:r>
              <a:rPr lang="en-US" sz="2000" dirty="0">
                <a:solidFill>
                  <a:srgbClr val="024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howardcountymd.gov</a:t>
            </a:r>
            <a:r>
              <a:rPr lang="en-US" sz="2000" dirty="0">
                <a:solidFill>
                  <a:srgbClr val="024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>
                <a:solidFill>
                  <a:srgbClr val="024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 410-313-4415</a:t>
            </a:r>
            <a:endParaRPr lang="en-US" sz="2000" dirty="0">
              <a:solidFill>
                <a:srgbClr val="0248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452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B80583C-AD73-4EF7-B7B2-FB05EB716279}"/>
              </a:ext>
            </a:extLst>
          </p:cNvPr>
          <p:cNvSpPr/>
          <p:nvPr/>
        </p:nvSpPr>
        <p:spPr>
          <a:xfrm>
            <a:off x="0" y="0"/>
            <a:ext cx="3648075" cy="6858000"/>
          </a:xfrm>
          <a:prstGeom prst="rect">
            <a:avLst/>
          </a:prstGeom>
          <a:solidFill>
            <a:srgbClr val="0248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000"/>
              </a:spcAft>
              <a:buClr>
                <a:srgbClr val="ACD03A"/>
              </a:buClr>
            </a:pP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CAF211-BAD5-49CF-BAED-7CE11220DA58}"/>
              </a:ext>
            </a:extLst>
          </p:cNvPr>
          <p:cNvSpPr txBox="1"/>
          <p:nvPr/>
        </p:nvSpPr>
        <p:spPr>
          <a:xfrm>
            <a:off x="193776" y="212309"/>
            <a:ext cx="3260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CD03A"/>
                </a:solidFill>
                <a:latin typeface="Montserrat ExtraBold" panose="00000900000000000000" pitchFamily="2" charset="0"/>
              </a:rPr>
              <a:t>Log In to ProjectDox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773CBF-E69E-5123-7404-DD99816CC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4283" y="61912"/>
            <a:ext cx="5495925" cy="673417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0575195-FDB9-B653-6F36-51F2219DE17C}"/>
              </a:ext>
            </a:extLst>
          </p:cNvPr>
          <p:cNvSpPr/>
          <p:nvPr/>
        </p:nvSpPr>
        <p:spPr>
          <a:xfrm>
            <a:off x="6096000" y="2013753"/>
            <a:ext cx="3844954" cy="14152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BA637E0-C00D-3705-9A65-27CAE0AECF20}"/>
              </a:ext>
            </a:extLst>
          </p:cNvPr>
          <p:cNvSpPr/>
          <p:nvPr/>
        </p:nvSpPr>
        <p:spPr>
          <a:xfrm>
            <a:off x="6095999" y="4271395"/>
            <a:ext cx="2796331" cy="2670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D204DA5-B85D-4354-270E-A25B21BE030F}"/>
              </a:ext>
            </a:extLst>
          </p:cNvPr>
          <p:cNvSpPr/>
          <p:nvPr/>
        </p:nvSpPr>
        <p:spPr>
          <a:xfrm>
            <a:off x="6325298" y="3461355"/>
            <a:ext cx="1493241" cy="2670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D115FBA-AB8D-926B-21A5-B6420F24F3FA}"/>
              </a:ext>
            </a:extLst>
          </p:cNvPr>
          <p:cNvCxnSpPr>
            <a:cxnSpLocks/>
          </p:cNvCxnSpPr>
          <p:nvPr/>
        </p:nvCxnSpPr>
        <p:spPr>
          <a:xfrm flipV="1">
            <a:off x="3353629" y="3691307"/>
            <a:ext cx="2742370" cy="7632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56AF852-C67E-5AE2-2FC0-147CABE08C62}"/>
              </a:ext>
            </a:extLst>
          </p:cNvPr>
          <p:cNvCxnSpPr>
            <a:cxnSpLocks/>
          </p:cNvCxnSpPr>
          <p:nvPr/>
        </p:nvCxnSpPr>
        <p:spPr>
          <a:xfrm flipV="1">
            <a:off x="3384054" y="2751430"/>
            <a:ext cx="2577475" cy="7318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096D170-7552-D64D-690D-E986D45ECD45}"/>
              </a:ext>
            </a:extLst>
          </p:cNvPr>
          <p:cNvCxnSpPr>
            <a:cxnSpLocks/>
          </p:cNvCxnSpPr>
          <p:nvPr/>
        </p:nvCxnSpPr>
        <p:spPr>
          <a:xfrm flipV="1">
            <a:off x="3124330" y="4530704"/>
            <a:ext cx="2837199" cy="10113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031AF7F-E4A6-6A3B-CDA8-EF33FE2FC1AE}"/>
              </a:ext>
            </a:extLst>
          </p:cNvPr>
          <p:cNvSpPr txBox="1"/>
          <p:nvPr/>
        </p:nvSpPr>
        <p:spPr>
          <a:xfrm>
            <a:off x="262893" y="1478450"/>
            <a:ext cx="295626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 1. </a:t>
            </a:r>
            <a:b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Visit </a:t>
            </a:r>
            <a:r>
              <a:rPr lang="en-US" sz="1800" b="1" dirty="0" err="1">
                <a:solidFill>
                  <a:srgbClr val="ACD0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ProjectDox</a:t>
            </a:r>
            <a:r>
              <a:rPr lang="en-US" sz="1800" b="1" dirty="0">
                <a:solidFill>
                  <a:srgbClr val="ACD0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Plan Submission: Howard County, Maryland</a:t>
            </a:r>
            <a:endParaRPr lang="en-US" sz="1800" b="1" dirty="0">
              <a:solidFill>
                <a:srgbClr val="ACD03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b="1" dirty="0">
              <a:solidFill>
                <a:srgbClr val="ACD03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 2. </a:t>
            </a:r>
          </a:p>
          <a:p>
            <a:r>
              <a:rPr lang="en-US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 in using Email Address and Password</a:t>
            </a:r>
          </a:p>
          <a:p>
            <a:endParaRPr 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“Forgot your password?” if unable to login but have an existing account</a:t>
            </a:r>
          </a:p>
          <a:p>
            <a:endParaRPr lang="en-US" sz="1800" b="0" i="0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users: Use “Create an account” option to sign up for a new account</a:t>
            </a:r>
            <a:endParaRPr lang="en-US" sz="1800" b="1" dirty="0">
              <a:solidFill>
                <a:srgbClr val="ACD03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A3CD61E8-AD9C-1329-A1BA-A5B31E90E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223" y="6304533"/>
            <a:ext cx="1372781" cy="49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27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5ABBF5-F942-4A68-AF01-01A78F1A3D0F}"/>
              </a:ext>
            </a:extLst>
          </p:cNvPr>
          <p:cNvSpPr/>
          <p:nvPr/>
        </p:nvSpPr>
        <p:spPr>
          <a:xfrm>
            <a:off x="0" y="0"/>
            <a:ext cx="12192000" cy="1501254"/>
          </a:xfrm>
          <a:prstGeom prst="rect">
            <a:avLst/>
          </a:prstGeom>
          <a:solidFill>
            <a:srgbClr val="0248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99C29D-5CE6-41CE-8240-13EA1E123C63}"/>
              </a:ext>
            </a:extLst>
          </p:cNvPr>
          <p:cNvSpPr txBox="1"/>
          <p:nvPr/>
        </p:nvSpPr>
        <p:spPr>
          <a:xfrm>
            <a:off x="202691" y="434694"/>
            <a:ext cx="10740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u="none" strike="noStrike" dirty="0">
                <a:solidFill>
                  <a:srgbClr val="ACD03A"/>
                </a:solidFill>
                <a:effectLst/>
                <a:latin typeface="Montserrat ExtraBold" panose="00000900000000000000" pitchFamily="2" charset="0"/>
              </a:rPr>
              <a:t>Opening the Portal</a:t>
            </a:r>
            <a:endParaRPr lang="en-US" sz="3200" dirty="0">
              <a:solidFill>
                <a:srgbClr val="ACD03A"/>
              </a:solidFill>
              <a:latin typeface="Montserrat ExtraBold" panose="00000900000000000000" pitchFamily="2" charset="0"/>
            </a:endParaRPr>
          </a:p>
        </p:txBody>
      </p:sp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633A0CF7-1DDE-4B60-A9E9-B13600BB2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1672" y="5774878"/>
            <a:ext cx="2529383" cy="905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743BC3-3A1F-6FAF-AB8A-C1BAF96AC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01254"/>
            <a:ext cx="12192000" cy="4344486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A47BA5B-836A-34EE-E922-C66F49F7A504}"/>
              </a:ext>
            </a:extLst>
          </p:cNvPr>
          <p:cNvSpPr/>
          <p:nvPr/>
        </p:nvSpPr>
        <p:spPr>
          <a:xfrm>
            <a:off x="151001" y="2074969"/>
            <a:ext cx="645953" cy="3410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24BD919-114E-731A-02D5-68C03CF1817C}"/>
              </a:ext>
            </a:extLst>
          </p:cNvPr>
          <p:cNvSpPr/>
          <p:nvPr/>
        </p:nvSpPr>
        <p:spPr>
          <a:xfrm>
            <a:off x="1553361" y="2074969"/>
            <a:ext cx="787167" cy="3410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BF6944C-DE9A-66F9-5C8A-857ADA8B3248}"/>
              </a:ext>
            </a:extLst>
          </p:cNvPr>
          <p:cNvSpPr/>
          <p:nvPr/>
        </p:nvSpPr>
        <p:spPr>
          <a:xfrm>
            <a:off x="5573085" y="5247405"/>
            <a:ext cx="1062607" cy="46549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E1DCA6DF-CF99-8EA0-56D8-252F70880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001" y="5845740"/>
            <a:ext cx="9470671" cy="904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24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Home, Services, and Continue button will all take you to the “Services” page, where applications can be accessed.</a:t>
            </a:r>
            <a:endParaRPr lang="en-US" sz="2400" dirty="0">
              <a:solidFill>
                <a:srgbClr val="0248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717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45FA4D-D48D-AE2E-9537-9A1EBFDEFC62}"/>
              </a:ext>
            </a:extLst>
          </p:cNvPr>
          <p:cNvSpPr/>
          <p:nvPr/>
        </p:nvSpPr>
        <p:spPr>
          <a:xfrm>
            <a:off x="0" y="0"/>
            <a:ext cx="3648075" cy="6858000"/>
          </a:xfrm>
          <a:prstGeom prst="rect">
            <a:avLst/>
          </a:prstGeom>
          <a:solidFill>
            <a:srgbClr val="0248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1000"/>
              </a:spcAft>
              <a:buClr>
                <a:srgbClr val="ACD03A"/>
              </a:buClr>
              <a:buFont typeface="Wingdings 2" panose="05020102010507070707" pitchFamily="18" charset="2"/>
              <a:buChar char=""/>
            </a:pPr>
            <a:endParaRPr lang="en-U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CAF211-BAD5-49CF-BAED-7CE11220DA58}"/>
              </a:ext>
            </a:extLst>
          </p:cNvPr>
          <p:cNvSpPr txBox="1"/>
          <p:nvPr/>
        </p:nvSpPr>
        <p:spPr>
          <a:xfrm>
            <a:off x="261402" y="248458"/>
            <a:ext cx="2933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CD03A"/>
                </a:solidFill>
                <a:latin typeface="Montserrat ExtraBold" panose="00000900000000000000" pitchFamily="2" charset="0"/>
              </a:rPr>
              <a:t>Services Screen</a:t>
            </a:r>
          </a:p>
        </p:txBody>
      </p:sp>
      <p:pic>
        <p:nvPicPr>
          <p:cNvPr id="21" name="Picture 20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A732C055-7F05-4F61-3D1C-ED36ADCAB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976" y="0"/>
            <a:ext cx="7376023" cy="685800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4A0C7A7-A08F-4230-9835-085656CEA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59" y="5785066"/>
            <a:ext cx="2302546" cy="824476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7C8D697-6ECD-7659-61CA-F497BB4837A5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3411377" y="2979113"/>
            <a:ext cx="1085377" cy="2840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D7182C3-AB00-614E-7FF6-EAF9CB9E4293}"/>
              </a:ext>
            </a:extLst>
          </p:cNvPr>
          <p:cNvSpPr txBox="1"/>
          <p:nvPr/>
        </p:nvSpPr>
        <p:spPr>
          <a:xfrm>
            <a:off x="227556" y="1743990"/>
            <a:ext cx="29562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 </a:t>
            </a:r>
            <a:r>
              <a:rPr lang="en-US" b="1" dirty="0">
                <a:solidFill>
                  <a:srgbClr val="ACD0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“Go To </a:t>
            </a:r>
            <a:r>
              <a:rPr lang="en-US" b="1" dirty="0" err="1">
                <a:solidFill>
                  <a:srgbClr val="ACD0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ProjectDox</a:t>
            </a:r>
            <a:r>
              <a:rPr lang="en-US" b="1" dirty="0">
                <a:solidFill>
                  <a:srgbClr val="ACD0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directly access existing projects and perform tasks</a:t>
            </a:r>
            <a:endParaRPr lang="en-US" dirty="0">
              <a:solidFill>
                <a:srgbClr val="ACD03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Choose the appropriate Zoning Petition type to begin submission process</a:t>
            </a:r>
            <a:endParaRPr lang="en-US" b="1" dirty="0">
              <a:solidFill>
                <a:srgbClr val="ACD03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0AFFCFA-D9D8-61D0-24C9-3C7EF95DFF8A}"/>
              </a:ext>
            </a:extLst>
          </p:cNvPr>
          <p:cNvSpPr/>
          <p:nvPr/>
        </p:nvSpPr>
        <p:spPr>
          <a:xfrm>
            <a:off x="4496754" y="2391925"/>
            <a:ext cx="3491517" cy="11743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9DD975-D401-03B7-ED8F-E580348FEB87}"/>
              </a:ext>
            </a:extLst>
          </p:cNvPr>
          <p:cNvSpPr/>
          <p:nvPr/>
        </p:nvSpPr>
        <p:spPr>
          <a:xfrm>
            <a:off x="8130988" y="2391925"/>
            <a:ext cx="3491517" cy="11743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6D6C9BC-07A8-CCE5-5899-7B06F030C774}"/>
              </a:ext>
            </a:extLst>
          </p:cNvPr>
          <p:cNvSpPr/>
          <p:nvPr/>
        </p:nvSpPr>
        <p:spPr>
          <a:xfrm>
            <a:off x="4585694" y="4625198"/>
            <a:ext cx="3402577" cy="11743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0DBCBDC-FFDE-211F-95E3-2CDD761C29D6}"/>
              </a:ext>
            </a:extLst>
          </p:cNvPr>
          <p:cNvCxnSpPr>
            <a:cxnSpLocks/>
          </p:cNvCxnSpPr>
          <p:nvPr/>
        </p:nvCxnSpPr>
        <p:spPr>
          <a:xfrm>
            <a:off x="3411377" y="3263154"/>
            <a:ext cx="1174317" cy="14772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29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8AD6E41B-2659-CEEA-F983-BC6A65F26F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10" t="5421" r="-1861" b="27420"/>
          <a:stretch/>
        </p:blipFill>
        <p:spPr>
          <a:xfrm>
            <a:off x="1779492" y="1853056"/>
            <a:ext cx="9029957" cy="37287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65ABBF5-F942-4A68-AF01-01A78F1A3D0F}"/>
              </a:ext>
            </a:extLst>
          </p:cNvPr>
          <p:cNvSpPr/>
          <p:nvPr/>
        </p:nvSpPr>
        <p:spPr>
          <a:xfrm>
            <a:off x="0" y="0"/>
            <a:ext cx="12192000" cy="1501254"/>
          </a:xfrm>
          <a:prstGeom prst="rect">
            <a:avLst/>
          </a:prstGeom>
          <a:solidFill>
            <a:srgbClr val="0248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99C29D-5CE6-41CE-8240-13EA1E123C63}"/>
              </a:ext>
            </a:extLst>
          </p:cNvPr>
          <p:cNvSpPr txBox="1"/>
          <p:nvPr/>
        </p:nvSpPr>
        <p:spPr>
          <a:xfrm>
            <a:off x="186299" y="502097"/>
            <a:ext cx="118194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ACD03A"/>
                </a:solidFill>
                <a:latin typeface="Montserrat ExtraBold" panose="00000900000000000000" pitchFamily="2" charset="0"/>
              </a:rPr>
              <a:t>Submit A Zoning Petition Application</a:t>
            </a:r>
          </a:p>
        </p:txBody>
      </p:sp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633A0CF7-1DDE-4B60-A9E9-B13600BB25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3138" y="5900267"/>
            <a:ext cx="2142563" cy="7671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8498EA-4AFE-46C5-B35B-7E053BE0163F}"/>
              </a:ext>
            </a:extLst>
          </p:cNvPr>
          <p:cNvSpPr txBox="1"/>
          <p:nvPr/>
        </p:nvSpPr>
        <p:spPr>
          <a:xfrm>
            <a:off x="-138950" y="1673181"/>
            <a:ext cx="2070846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>
              <a:spcAft>
                <a:spcPts val="800"/>
              </a:spcAft>
              <a:buClr>
                <a:srgbClr val="ACD03A"/>
              </a:buClr>
            </a:pPr>
            <a:r>
              <a:rPr lang="en-US" sz="1400" b="1" dirty="0">
                <a:solidFill>
                  <a:srgbClr val="024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“Select Request Type” dropdown to choose “Petition Type”</a:t>
            </a:r>
          </a:p>
          <a:p>
            <a:pPr marL="342900" lvl="1">
              <a:spcAft>
                <a:spcPts val="800"/>
              </a:spcAft>
              <a:buClr>
                <a:srgbClr val="ACD03A"/>
              </a:buClr>
            </a:pPr>
            <a:r>
              <a:rPr lang="en-US" sz="1400" b="1" dirty="0">
                <a:solidFill>
                  <a:srgbClr val="024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 project</a:t>
            </a:r>
            <a:br>
              <a:rPr lang="en-US" sz="1400" b="1" dirty="0">
                <a:solidFill>
                  <a:srgbClr val="024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400" b="1" dirty="0">
                <a:solidFill>
                  <a:srgbClr val="024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click “Start Application Process”</a:t>
            </a:r>
          </a:p>
          <a:p>
            <a:pPr marL="628650" lvl="1" indent="-285750">
              <a:spcAft>
                <a:spcPts val="800"/>
              </a:spcAft>
              <a:buClr>
                <a:srgbClr val="ACD03A"/>
              </a:buClr>
              <a:buFont typeface="Wingdings 2" panose="05020102010507070707" pitchFamily="18" charset="2"/>
              <a:buChar char=""/>
            </a:pPr>
            <a:endParaRPr lang="en-US" sz="1400" b="1" dirty="0">
              <a:solidFill>
                <a:srgbClr val="0248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9925A9-7C66-65C3-AD4D-A0D8825FDCBD}"/>
              </a:ext>
            </a:extLst>
          </p:cNvPr>
          <p:cNvSpPr/>
          <p:nvPr/>
        </p:nvSpPr>
        <p:spPr>
          <a:xfrm>
            <a:off x="2208810" y="3586348"/>
            <a:ext cx="1772701" cy="10752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BD5EEE1-C29C-0C00-AB1D-EA368790623E}"/>
              </a:ext>
            </a:extLst>
          </p:cNvPr>
          <p:cNvCxnSpPr>
            <a:cxnSpLocks/>
          </p:cNvCxnSpPr>
          <p:nvPr/>
        </p:nvCxnSpPr>
        <p:spPr>
          <a:xfrm>
            <a:off x="1532965" y="2788024"/>
            <a:ext cx="582706" cy="12242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304D6CF-2C19-1FB5-03C0-68802A62FC3E}"/>
              </a:ext>
            </a:extLst>
          </p:cNvPr>
          <p:cNvSpPr txBox="1"/>
          <p:nvPr/>
        </p:nvSpPr>
        <p:spPr>
          <a:xfrm>
            <a:off x="-100851" y="5984853"/>
            <a:ext cx="21425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>
              <a:spcAft>
                <a:spcPts val="800"/>
              </a:spcAft>
              <a:buClr>
                <a:srgbClr val="ACD03A"/>
              </a:buClr>
            </a:pPr>
            <a:r>
              <a:rPr lang="en-US" sz="1400" b="1" dirty="0">
                <a:solidFill>
                  <a:srgbClr val="024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Review submitted and unfinished applications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2815E96-C653-0372-4A4F-51ED6CFE273B}"/>
              </a:ext>
            </a:extLst>
          </p:cNvPr>
          <p:cNvSpPr/>
          <p:nvPr/>
        </p:nvSpPr>
        <p:spPr>
          <a:xfrm>
            <a:off x="1931896" y="4747700"/>
            <a:ext cx="8633012" cy="94961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5CFD9F2-DB78-ED9B-62A8-4C8DBDD10ADA}"/>
              </a:ext>
            </a:extLst>
          </p:cNvPr>
          <p:cNvCxnSpPr>
            <a:cxnSpLocks/>
          </p:cNvCxnSpPr>
          <p:nvPr/>
        </p:nvCxnSpPr>
        <p:spPr>
          <a:xfrm flipV="1">
            <a:off x="1344706" y="5442823"/>
            <a:ext cx="1025515" cy="4559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443F35C-6424-14CB-23CB-9FD00EFD24D0}"/>
              </a:ext>
            </a:extLst>
          </p:cNvPr>
          <p:cNvSpPr txBox="1"/>
          <p:nvPr/>
        </p:nvSpPr>
        <p:spPr>
          <a:xfrm>
            <a:off x="10255625" y="1971025"/>
            <a:ext cx="18063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>
              <a:spcAft>
                <a:spcPts val="800"/>
              </a:spcAft>
              <a:buClr>
                <a:srgbClr val="ACD03A"/>
              </a:buClr>
            </a:pPr>
            <a:r>
              <a:rPr lang="en-US" sz="1400" b="1" dirty="0">
                <a:solidFill>
                  <a:srgbClr val="024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 active projects and tasks or find completed projects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1DD16CA-AF17-C3C8-31E5-2E0016389CC7}"/>
              </a:ext>
            </a:extLst>
          </p:cNvPr>
          <p:cNvSpPr/>
          <p:nvPr/>
        </p:nvSpPr>
        <p:spPr>
          <a:xfrm>
            <a:off x="4075641" y="1619747"/>
            <a:ext cx="6520641" cy="30264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4B7ADE7-461C-2024-6791-6D6ECA603E4D}"/>
              </a:ext>
            </a:extLst>
          </p:cNvPr>
          <p:cNvCxnSpPr>
            <a:cxnSpLocks/>
          </p:cNvCxnSpPr>
          <p:nvPr/>
        </p:nvCxnSpPr>
        <p:spPr>
          <a:xfrm flipH="1">
            <a:off x="8831179" y="2788024"/>
            <a:ext cx="1765103" cy="2957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FB89D6E-89D9-FF31-D59C-FD35A2E309DD}"/>
              </a:ext>
            </a:extLst>
          </p:cNvPr>
          <p:cNvSpPr txBox="1"/>
          <p:nvPr/>
        </p:nvSpPr>
        <p:spPr>
          <a:xfrm>
            <a:off x="10192871" y="3687454"/>
            <a:ext cx="19991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>
              <a:spcAft>
                <a:spcPts val="800"/>
              </a:spcAft>
              <a:buClr>
                <a:srgbClr val="ACD03A"/>
              </a:buClr>
            </a:pPr>
            <a:r>
              <a:rPr lang="en-US" sz="1400" b="1" dirty="0">
                <a:solidFill>
                  <a:srgbClr val="024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“View All Projects” takes you to standard ProjectDox view of projects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0889EA5-EA64-8DE7-9E7E-6295D9A56983}"/>
              </a:ext>
            </a:extLst>
          </p:cNvPr>
          <p:cNvSpPr/>
          <p:nvPr/>
        </p:nvSpPr>
        <p:spPr>
          <a:xfrm>
            <a:off x="6770406" y="4357963"/>
            <a:ext cx="1110352" cy="28825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9CFD46-5D09-A3D5-8448-AB6B912431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9186" r="26278" b="-9186"/>
          <a:stretch/>
        </p:blipFill>
        <p:spPr>
          <a:xfrm>
            <a:off x="5401728" y="3274982"/>
            <a:ext cx="2510128" cy="326463"/>
          </a:xfrm>
          <a:prstGeom prst="rect">
            <a:avLst/>
          </a:prstGeom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2254A67-01FF-6FCE-AD54-4727DDCE1232}"/>
              </a:ext>
            </a:extLst>
          </p:cNvPr>
          <p:cNvCxnSpPr>
            <a:cxnSpLocks/>
          </p:cNvCxnSpPr>
          <p:nvPr/>
        </p:nvCxnSpPr>
        <p:spPr>
          <a:xfrm flipH="1">
            <a:off x="8049126" y="4225199"/>
            <a:ext cx="2475439" cy="2040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FD6DD7F-C627-D7AB-0236-45E97CE1E22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1466" b="16293"/>
          <a:stretch/>
        </p:blipFill>
        <p:spPr>
          <a:xfrm>
            <a:off x="5418561" y="2525644"/>
            <a:ext cx="2493295" cy="2160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E9839E-3ABF-FD90-5D63-BB87FA45584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5658" b="23841"/>
          <a:stretch/>
        </p:blipFill>
        <p:spPr>
          <a:xfrm>
            <a:off x="5348237" y="2795721"/>
            <a:ext cx="1422170" cy="1818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8448BEF-942B-15F4-D5E6-631A418C9F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5106" y="2797993"/>
            <a:ext cx="901054" cy="21933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A7B7912-8F8E-7C90-6E1F-126757542C0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" r="62697" b="15635"/>
          <a:stretch/>
        </p:blipFill>
        <p:spPr>
          <a:xfrm>
            <a:off x="5392928" y="3065720"/>
            <a:ext cx="924745" cy="18186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E6E3ED4-5F64-0159-220F-DC70E8B3091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6515" r="1"/>
          <a:stretch/>
        </p:blipFill>
        <p:spPr>
          <a:xfrm>
            <a:off x="6641108" y="3045714"/>
            <a:ext cx="933317" cy="21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6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5ABBF5-F942-4A68-AF01-01A78F1A3D0F}"/>
              </a:ext>
            </a:extLst>
          </p:cNvPr>
          <p:cNvSpPr/>
          <p:nvPr/>
        </p:nvSpPr>
        <p:spPr>
          <a:xfrm>
            <a:off x="0" y="0"/>
            <a:ext cx="12192000" cy="1501254"/>
          </a:xfrm>
          <a:prstGeom prst="rect">
            <a:avLst/>
          </a:prstGeom>
          <a:solidFill>
            <a:srgbClr val="0248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99C29D-5CE6-41CE-8240-13EA1E123C63}"/>
              </a:ext>
            </a:extLst>
          </p:cNvPr>
          <p:cNvSpPr txBox="1"/>
          <p:nvPr/>
        </p:nvSpPr>
        <p:spPr>
          <a:xfrm>
            <a:off x="271471" y="453377"/>
            <a:ext cx="10740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ACD03A"/>
                </a:solidFill>
                <a:latin typeface="Montserrat ExtraBold" panose="00000900000000000000" pitchFamily="2" charset="0"/>
              </a:rPr>
              <a:t>Terms and Conditions</a:t>
            </a:r>
          </a:p>
        </p:txBody>
      </p:sp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633A0CF7-1DDE-4B60-A9E9-B13600BB2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1672" y="5774878"/>
            <a:ext cx="2529383" cy="905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4529FB-79B8-0299-52DA-E9A9E8569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8537" y="1586752"/>
            <a:ext cx="5648546" cy="51830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996F8B-03A2-9944-F6F6-93A096148408}"/>
              </a:ext>
            </a:extLst>
          </p:cNvPr>
          <p:cNvSpPr txBox="1"/>
          <p:nvPr/>
        </p:nvSpPr>
        <p:spPr>
          <a:xfrm>
            <a:off x="271471" y="1829012"/>
            <a:ext cx="295626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24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 1. </a:t>
            </a:r>
            <a:br>
              <a:rPr lang="en-US" dirty="0">
                <a:solidFill>
                  <a:srgbClr val="024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solidFill>
                  <a:srgbClr val="024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Review the pertinent information</a:t>
            </a:r>
            <a:endParaRPr lang="en-US" sz="1800" b="1" dirty="0">
              <a:solidFill>
                <a:srgbClr val="0248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b="1" dirty="0">
              <a:solidFill>
                <a:srgbClr val="0248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b="1" dirty="0">
                <a:solidFill>
                  <a:srgbClr val="024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 2. </a:t>
            </a:r>
          </a:p>
          <a:p>
            <a:r>
              <a:rPr lang="en-US" sz="1800" b="0" i="0" dirty="0">
                <a:solidFill>
                  <a:srgbClr val="0248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 the box acknowledging your understanding and agreement</a:t>
            </a:r>
          </a:p>
          <a:p>
            <a:endParaRPr lang="en-US" dirty="0">
              <a:solidFill>
                <a:srgbClr val="0248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b="1" dirty="0">
                <a:solidFill>
                  <a:srgbClr val="024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 3. </a:t>
            </a:r>
          </a:p>
          <a:p>
            <a:r>
              <a:rPr lang="en-US" sz="1800" b="0" i="0" dirty="0">
                <a:solidFill>
                  <a:srgbClr val="0248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 “Accept and Start My Application”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3A92855-E302-0991-CC4B-7C7EF10BE658}"/>
              </a:ext>
            </a:extLst>
          </p:cNvPr>
          <p:cNvCxnSpPr/>
          <p:nvPr/>
        </p:nvCxnSpPr>
        <p:spPr>
          <a:xfrm>
            <a:off x="2232561" y="5355771"/>
            <a:ext cx="1495976" cy="11875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250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5ABBF5-F942-4A68-AF01-01A78F1A3D0F}"/>
              </a:ext>
            </a:extLst>
          </p:cNvPr>
          <p:cNvSpPr/>
          <p:nvPr/>
        </p:nvSpPr>
        <p:spPr>
          <a:xfrm>
            <a:off x="0" y="0"/>
            <a:ext cx="12192000" cy="1501254"/>
          </a:xfrm>
          <a:prstGeom prst="rect">
            <a:avLst/>
          </a:prstGeom>
          <a:solidFill>
            <a:srgbClr val="0248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99C29D-5CE6-41CE-8240-13EA1E123C63}"/>
              </a:ext>
            </a:extLst>
          </p:cNvPr>
          <p:cNvSpPr txBox="1"/>
          <p:nvPr/>
        </p:nvSpPr>
        <p:spPr>
          <a:xfrm>
            <a:off x="341718" y="427461"/>
            <a:ext cx="10740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ACD03A"/>
                </a:solidFill>
                <a:latin typeface="Montserrat ExtraBold" panose="00000900000000000000" pitchFamily="2" charset="0"/>
              </a:rPr>
              <a:t>Zoning Petition Application Form</a:t>
            </a:r>
          </a:p>
        </p:txBody>
      </p:sp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633A0CF7-1DDE-4B60-A9E9-B13600BB2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1672" y="5774878"/>
            <a:ext cx="2529383" cy="905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2B6902-64DB-AD35-C87C-5C8759BC7425}"/>
              </a:ext>
            </a:extLst>
          </p:cNvPr>
          <p:cNvSpPr txBox="1"/>
          <p:nvPr/>
        </p:nvSpPr>
        <p:spPr>
          <a:xfrm>
            <a:off x="341718" y="1829012"/>
            <a:ext cx="32875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24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 1. </a:t>
            </a:r>
            <a:br>
              <a:rPr lang="en-US" dirty="0">
                <a:solidFill>
                  <a:srgbClr val="024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solidFill>
                  <a:srgbClr val="024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Review and acknowledge the Process Information. Be sure to fill in all fields marked with a</a:t>
            </a:r>
            <a:r>
              <a:rPr lang="en-US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red asterisk * </a:t>
            </a:r>
            <a:r>
              <a:rPr lang="en-US" dirty="0">
                <a:solidFill>
                  <a:srgbClr val="024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those are required fields</a:t>
            </a:r>
          </a:p>
          <a:p>
            <a:endParaRPr lang="en-US" b="1" dirty="0">
              <a:solidFill>
                <a:srgbClr val="0248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b="1" dirty="0">
                <a:solidFill>
                  <a:srgbClr val="024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 2. </a:t>
            </a:r>
          </a:p>
          <a:p>
            <a:r>
              <a:rPr lang="en-US" sz="1800" b="0" i="0" dirty="0">
                <a:solidFill>
                  <a:srgbClr val="0248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Select within the drop-down menu, the applicable Petition type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95F7BC9-5F2A-4AAD-FE33-5FA5B74DE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347" y="2539119"/>
            <a:ext cx="6820852" cy="242921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6EE350F-C049-C6D2-B0C0-0E66E6420CD7}"/>
              </a:ext>
            </a:extLst>
          </p:cNvPr>
          <p:cNvCxnSpPr>
            <a:cxnSpLocks/>
          </p:cNvCxnSpPr>
          <p:nvPr/>
        </p:nvCxnSpPr>
        <p:spPr>
          <a:xfrm>
            <a:off x="3629235" y="2821405"/>
            <a:ext cx="1192147" cy="8124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DD5A3C5-E588-D4F8-D11B-D38745051A2D}"/>
              </a:ext>
            </a:extLst>
          </p:cNvPr>
          <p:cNvCxnSpPr/>
          <p:nvPr/>
        </p:nvCxnSpPr>
        <p:spPr>
          <a:xfrm>
            <a:off x="3272589" y="4716379"/>
            <a:ext cx="2045369" cy="1443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195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5ABBF5-F942-4A68-AF01-01A78F1A3D0F}"/>
              </a:ext>
            </a:extLst>
          </p:cNvPr>
          <p:cNvSpPr/>
          <p:nvPr/>
        </p:nvSpPr>
        <p:spPr>
          <a:xfrm>
            <a:off x="0" y="0"/>
            <a:ext cx="12192000" cy="1501254"/>
          </a:xfrm>
          <a:prstGeom prst="rect">
            <a:avLst/>
          </a:prstGeom>
          <a:solidFill>
            <a:srgbClr val="0248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BE6E866E-B909-79AC-5D74-0CCF32E75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414" y="1637871"/>
            <a:ext cx="5782482" cy="47926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799C29D-5CE6-41CE-8240-13EA1E123C63}"/>
              </a:ext>
            </a:extLst>
          </p:cNvPr>
          <p:cNvSpPr txBox="1"/>
          <p:nvPr/>
        </p:nvSpPr>
        <p:spPr>
          <a:xfrm>
            <a:off x="341718" y="427461"/>
            <a:ext cx="10740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ACD03A"/>
                </a:solidFill>
                <a:latin typeface="Montserrat ExtraBold" panose="00000900000000000000" pitchFamily="2" charset="0"/>
              </a:rPr>
              <a:t>Zoning Petition Criteria Form</a:t>
            </a:r>
          </a:p>
        </p:txBody>
      </p:sp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633A0CF7-1DDE-4B60-A9E9-B13600BB25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1672" y="5774878"/>
            <a:ext cx="2529383" cy="905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2B6902-64DB-AD35-C87C-5C8759BC7425}"/>
              </a:ext>
            </a:extLst>
          </p:cNvPr>
          <p:cNvSpPr txBox="1"/>
          <p:nvPr/>
        </p:nvSpPr>
        <p:spPr>
          <a:xfrm>
            <a:off x="341718" y="3018542"/>
            <a:ext cx="32875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dirty="0">
                <a:solidFill>
                  <a:srgbClr val="024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solidFill>
                  <a:srgbClr val="024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 a response to </a:t>
            </a:r>
            <a:r>
              <a:rPr lang="en-US">
                <a:solidFill>
                  <a:srgbClr val="024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Petition criterion</a:t>
            </a:r>
            <a:r>
              <a:rPr lang="en-US" dirty="0">
                <a:solidFill>
                  <a:srgbClr val="024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Be sure to fill in all fields marked with a</a:t>
            </a:r>
            <a:r>
              <a:rPr lang="en-US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red asterisk * </a:t>
            </a:r>
            <a:r>
              <a:rPr lang="en-US" dirty="0">
                <a:solidFill>
                  <a:srgbClr val="024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those are required fields</a:t>
            </a:r>
          </a:p>
          <a:p>
            <a:endParaRPr lang="en-US" b="1" dirty="0">
              <a:solidFill>
                <a:srgbClr val="0248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841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5ABBF5-F942-4A68-AF01-01A78F1A3D0F}"/>
              </a:ext>
            </a:extLst>
          </p:cNvPr>
          <p:cNvSpPr/>
          <p:nvPr/>
        </p:nvSpPr>
        <p:spPr>
          <a:xfrm>
            <a:off x="0" y="0"/>
            <a:ext cx="12192000" cy="1501254"/>
          </a:xfrm>
          <a:prstGeom prst="rect">
            <a:avLst/>
          </a:prstGeom>
          <a:solidFill>
            <a:srgbClr val="0248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able&#10;&#10;Description automatically generated with medium confidence">
            <a:extLst>
              <a:ext uri="{FF2B5EF4-FFF2-40B4-BE49-F238E27FC236}">
                <a16:creationId xmlns:a16="http://schemas.microsoft.com/office/drawing/2014/main" id="{5C8CA85F-ED84-6485-FB6A-A85D5A938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965" y="1570887"/>
            <a:ext cx="7011378" cy="52871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799C29D-5CE6-41CE-8240-13EA1E123C63}"/>
              </a:ext>
            </a:extLst>
          </p:cNvPr>
          <p:cNvSpPr txBox="1"/>
          <p:nvPr/>
        </p:nvSpPr>
        <p:spPr>
          <a:xfrm>
            <a:off x="341718" y="427988"/>
            <a:ext cx="10740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ACD03A"/>
                </a:solidFill>
                <a:latin typeface="Montserrat ExtraBold" panose="00000900000000000000" pitchFamily="2" charset="0"/>
              </a:rPr>
              <a:t>Petitioner’s Representative Information</a:t>
            </a:r>
          </a:p>
        </p:txBody>
      </p:sp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633A0CF7-1DDE-4B60-A9E9-B13600BB25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3375" y="5952564"/>
            <a:ext cx="2037680" cy="7296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14DC9A-5291-8557-AF20-750EE643A22A}"/>
              </a:ext>
            </a:extLst>
          </p:cNvPr>
          <p:cNvSpPr txBox="1"/>
          <p:nvPr/>
        </p:nvSpPr>
        <p:spPr>
          <a:xfrm>
            <a:off x="341718" y="1801711"/>
            <a:ext cx="362870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24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 3. </a:t>
            </a:r>
            <a:br>
              <a:rPr lang="en-US" dirty="0">
                <a:solidFill>
                  <a:srgbClr val="024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solidFill>
                  <a:srgbClr val="024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 are the Petitioner’s Representative, simply check the box at the top of the section to autofill the fields using the information in your user profile</a:t>
            </a:r>
          </a:p>
          <a:p>
            <a:endParaRPr lang="en-US" dirty="0">
              <a:solidFill>
                <a:srgbClr val="0248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600" b="1" dirty="0">
                <a:solidFill>
                  <a:srgbClr val="024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</a:t>
            </a:r>
          </a:p>
          <a:p>
            <a:r>
              <a:rPr lang="en-US" sz="1600" dirty="0">
                <a:solidFill>
                  <a:srgbClr val="024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Petitioner’s Representative will be the primary/only user in the PDox system for this Petition and this role cannot be re-assigned if box is checked</a:t>
            </a:r>
          </a:p>
          <a:p>
            <a:endParaRPr lang="en-US" sz="1600" dirty="0">
              <a:solidFill>
                <a:srgbClr val="0248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600" dirty="0">
                <a:solidFill>
                  <a:srgbClr val="024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Petitioner has no representation, fill in the petitioners contact  for this section</a:t>
            </a:r>
            <a:endParaRPr lang="en-US" sz="1600" dirty="0">
              <a:solidFill>
                <a:srgbClr val="024860"/>
              </a:solidFill>
            </a:endParaRPr>
          </a:p>
          <a:p>
            <a:pPr marL="800100" lvl="2">
              <a:spcAft>
                <a:spcPts val="800"/>
              </a:spcAft>
              <a:buClr>
                <a:schemeClr val="tx2"/>
              </a:buClr>
            </a:pPr>
            <a:endParaRPr lang="en-US" dirty="0">
              <a:solidFill>
                <a:srgbClr val="0248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9EB0A78-BCDD-8CD3-07B2-01965313E8D8}"/>
              </a:ext>
            </a:extLst>
          </p:cNvPr>
          <p:cNvCxnSpPr>
            <a:cxnSpLocks/>
          </p:cNvCxnSpPr>
          <p:nvPr/>
        </p:nvCxnSpPr>
        <p:spPr>
          <a:xfrm flipV="1">
            <a:off x="3525253" y="2237874"/>
            <a:ext cx="445168" cy="3248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8E88587-8CC2-0E8D-1CA4-44F7CE03B1F5}"/>
              </a:ext>
            </a:extLst>
          </p:cNvPr>
          <p:cNvCxnSpPr>
            <a:cxnSpLocks/>
          </p:cNvCxnSpPr>
          <p:nvPr/>
        </p:nvCxnSpPr>
        <p:spPr>
          <a:xfrm flipV="1">
            <a:off x="4188373" y="4678878"/>
            <a:ext cx="1179274" cy="11036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642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9061</TotalTime>
  <Words>657</Words>
  <Application>Microsoft Office PowerPoint</Application>
  <PresentationFormat>Widescreen</PresentationFormat>
  <Paragraphs>95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Montserrat ExtraBold</vt:lpstr>
      <vt:lpstr>Montserrat SemiBold</vt:lpstr>
      <vt:lpstr>Nunito Sans SemiBold</vt:lpstr>
      <vt:lpstr>Open Sans</vt:lpstr>
      <vt:lpstr>Wingdings 2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Claudia Kousoulas</dc:creator>
  <cp:lastModifiedBy>Sauer, Julia</cp:lastModifiedBy>
  <cp:revision>65</cp:revision>
  <dcterms:created xsi:type="dcterms:W3CDTF">2017-06-12T13:32:51Z</dcterms:created>
  <dcterms:modified xsi:type="dcterms:W3CDTF">2025-09-29T19:37:35Z</dcterms:modified>
</cp:coreProperties>
</file>